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16"/>
  </p:notesMasterIdLst>
  <p:handoutMasterIdLst>
    <p:handoutMasterId r:id="rId17"/>
  </p:handoutMasterIdLst>
  <p:sldIdLst>
    <p:sldId id="1778" r:id="rId5"/>
    <p:sldId id="1702" r:id="rId6"/>
    <p:sldId id="1749" r:id="rId7"/>
    <p:sldId id="1773" r:id="rId8"/>
    <p:sldId id="2517" r:id="rId9"/>
    <p:sldId id="2524" r:id="rId10"/>
    <p:sldId id="1684" r:id="rId11"/>
    <p:sldId id="2516" r:id="rId12"/>
    <p:sldId id="1972" r:id="rId13"/>
    <p:sldId id="1628" r:id="rId14"/>
    <p:sldId id="1774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78"/>
            <p14:sldId id="1702"/>
            <p14:sldId id="1749"/>
            <p14:sldId id="1773"/>
            <p14:sldId id="2517"/>
            <p14:sldId id="2524"/>
            <p14:sldId id="1684"/>
            <p14:sldId id="2516"/>
            <p14:sldId id="1972"/>
            <p14:sldId id="1628"/>
            <p14:sldId id="17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284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378" autoAdjust="0"/>
  </p:normalViewPr>
  <p:slideViewPr>
    <p:cSldViewPr snapToGrid="0">
      <p:cViewPr varScale="1">
        <p:scale>
          <a:sx n="98" d="100"/>
          <a:sy n="98" d="100"/>
        </p:scale>
        <p:origin x="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7/16/2021 8:05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7/16/2021 8:04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concepts-clusters-workload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Kubernetes core concepts for Azure Kubernetes Service (AKS) </a:t>
            </a:r>
            <a:r>
              <a:rPr lang="en-US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en-US">
                <a:hlinkClick r:id="rId3"/>
              </a:rPr>
              <a:t>https://docs.microsoft.com/en-us/azure/aks/concepts-clusters-workloads</a:t>
            </a:r>
            <a:endParaRPr lang="en-US" b="1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7/16/2021 8:05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7/16/2021 8:05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7.jp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image" Target="../media/image44.emf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668" r:id="rId15"/>
    <p:sldLayoutId id="2147484666" r:id="rId16"/>
    <p:sldLayoutId id="2147484560" r:id="rId17"/>
    <p:sldLayoutId id="2147484561" r:id="rId18"/>
    <p:sldLayoutId id="2147484562" r:id="rId19"/>
    <p:sldLayoutId id="2147484580" r:id="rId20"/>
    <p:sldLayoutId id="2147484563" r:id="rId21"/>
    <p:sldLayoutId id="2147484564" r:id="rId22"/>
    <p:sldLayoutId id="2147484566" r:id="rId23"/>
    <p:sldLayoutId id="2147484669" r:id="rId24"/>
    <p:sldLayoutId id="2147484667" r:id="rId25"/>
    <p:sldLayoutId id="2147484567" r:id="rId26"/>
    <p:sldLayoutId id="2147484568" r:id="rId27"/>
    <p:sldLayoutId id="2147484577" r:id="rId28"/>
    <p:sldLayoutId id="2147484570" r:id="rId29"/>
    <p:sldLayoutId id="2147484571" r:id="rId30"/>
    <p:sldLayoutId id="2147484572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13:  Implement Container-Based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Container Instances and 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Run Azure Container Instances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4924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Create a container</a:t>
            </a:r>
          </a:p>
        </p:txBody>
      </p:sp>
    </p:spTree>
    <p:extLst>
      <p:ext uri="{BB962C8B-B14F-4D97-AF65-F5344CB8AC3E}">
        <p14:creationId xmlns:p14="http://schemas.microsoft.com/office/powerpoint/2010/main" val="1250676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 dirty="0">
                <a:effectLst/>
              </a:rPr>
              <a:t>Module 13 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16681-1E5B-4367-B77F-0AEA7ACE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111" y="475100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8678"/>
            <a:ext cx="9572625" cy="461664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+mj-lt"/>
              </a:rPr>
              <a:t>Configure Azure Kubernetes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Kubernetes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Demonstration: Deploy Kubernetes with AKS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+mj-lt"/>
              </a:rPr>
              <a:t>Azure Container Instances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Container Instances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Demonstration: Run Azure Container Instances</a:t>
            </a:r>
          </a:p>
          <a:p>
            <a:pPr lvl="1"/>
            <a:endParaRPr lang="en-US" sz="2400" dirty="0">
              <a:latin typeface="+mj-lt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7DDCDA-128B-42AC-B2FC-09091DD4C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096489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Configure Azure Kubernetes Service</a:t>
            </a:r>
          </a:p>
        </p:txBody>
      </p:sp>
      <p:pic>
        <p:nvPicPr>
          <p:cNvPr id="3" name="Graphic 5" descr="Azure Kubernetes logo">
            <a:extLst>
              <a:ext uri="{FF2B5EF4-FFF2-40B4-BE49-F238E27FC236}">
                <a16:creationId xmlns:a16="http://schemas.microsoft.com/office/drawing/2014/main" id="{05B2B98A-51A0-4BCE-B6E1-E44802326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83143" y="5314566"/>
            <a:ext cx="1334115" cy="11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72190"/>
            <a:ext cx="11533187" cy="2400657"/>
          </a:xfrm>
        </p:spPr>
        <p:txBody>
          <a:bodyPr/>
          <a:lstStyle/>
          <a:p>
            <a:pPr lvl="1"/>
            <a:endParaRPr lang="en-US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Deployment Center and Azure DevOps: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Automatically create Azure resources, such as an AKS cluster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an Azure Application Insights resource for monitoring an AKS cluster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Enable Azure Monitor for containers to monitor performance for the container workloads on an AKS cluster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75110-EA53-4E7A-AFF0-4A36951A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Kubernetes Service (AKS) </a:t>
            </a:r>
          </a:p>
        </p:txBody>
      </p:sp>
    </p:spTree>
    <p:extLst>
      <p:ext uri="{BB962C8B-B14F-4D97-AF65-F5344CB8AC3E}">
        <p14:creationId xmlns:p14="http://schemas.microsoft.com/office/powerpoint/2010/main" val="2522603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685-49CE-4948-93FC-C6962E7A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AKS Terminology</a:t>
            </a:r>
          </a:p>
        </p:txBody>
      </p:sp>
      <p:grpSp>
        <p:nvGrpSpPr>
          <p:cNvPr id="44" name="Group 43" descr="A Pool contains Nodes. Nodes are deployed with a YAML file and contain Pods. Pods have Containers. ">
            <a:extLst>
              <a:ext uri="{FF2B5EF4-FFF2-40B4-BE49-F238E27FC236}">
                <a16:creationId xmlns:a16="http://schemas.microsoft.com/office/drawing/2014/main" id="{4469A256-C487-4E08-9849-F1E27F438652}"/>
              </a:ext>
            </a:extLst>
          </p:cNvPr>
          <p:cNvGrpSpPr/>
          <p:nvPr/>
        </p:nvGrpSpPr>
        <p:grpSpPr>
          <a:xfrm>
            <a:off x="6637203" y="1750071"/>
            <a:ext cx="5221400" cy="3909008"/>
            <a:chOff x="6506783" y="1304556"/>
            <a:chExt cx="5119480" cy="38327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4D5782-3060-4026-9869-6F87F8F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334" y="2902096"/>
              <a:ext cx="1638298" cy="6381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627D08-AF1F-4A74-8A97-3A8DA45E9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2013" y="2881313"/>
              <a:ext cx="1638298" cy="6381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ED3D62-BA7C-454B-9714-741690973076}"/>
                </a:ext>
              </a:extLst>
            </p:cNvPr>
            <p:cNvSpPr/>
            <p:nvPr/>
          </p:nvSpPr>
          <p:spPr bwMode="auto">
            <a:xfrm>
              <a:off x="7065813" y="2618510"/>
              <a:ext cx="2011678" cy="10806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938A64-DBA4-4B76-820C-4943802BE3B4}"/>
                </a:ext>
              </a:extLst>
            </p:cNvPr>
            <p:cNvSpPr/>
            <p:nvPr/>
          </p:nvSpPr>
          <p:spPr bwMode="auto">
            <a:xfrm>
              <a:off x="9169741" y="2629594"/>
              <a:ext cx="2011678" cy="10806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440FC9-7EDB-47DD-8EA2-883F8AB7CE1F}"/>
                </a:ext>
              </a:extLst>
            </p:cNvPr>
            <p:cNvSpPr txBox="1"/>
            <p:nvPr/>
          </p:nvSpPr>
          <p:spPr>
            <a:xfrm>
              <a:off x="7811879" y="2396357"/>
              <a:ext cx="608907" cy="374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Pod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D3A111-2A5D-40F6-B69C-76686773C68E}"/>
                </a:ext>
              </a:extLst>
            </p:cNvPr>
            <p:cNvSpPr txBox="1"/>
            <p:nvPr/>
          </p:nvSpPr>
          <p:spPr>
            <a:xfrm>
              <a:off x="9871127" y="2432215"/>
              <a:ext cx="608907" cy="374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Pod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2D313F-4C99-4FA9-B1BE-1055F7ACBFEA}"/>
                </a:ext>
              </a:extLst>
            </p:cNvPr>
            <p:cNvSpPr/>
            <p:nvPr/>
          </p:nvSpPr>
          <p:spPr bwMode="auto">
            <a:xfrm>
              <a:off x="6856955" y="2293954"/>
              <a:ext cx="4440033" cy="16134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8DF20D-07E3-40A0-8FB7-AC4658ABA7F5}"/>
                </a:ext>
              </a:extLst>
            </p:cNvPr>
            <p:cNvSpPr txBox="1"/>
            <p:nvPr/>
          </p:nvSpPr>
          <p:spPr>
            <a:xfrm>
              <a:off x="7743586" y="2059542"/>
              <a:ext cx="1426155" cy="6573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Deployment (YAML)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278518-2F60-4D8C-AC38-53BDAE7B1A89}"/>
                </a:ext>
              </a:extLst>
            </p:cNvPr>
            <p:cNvSpPr/>
            <p:nvPr/>
          </p:nvSpPr>
          <p:spPr bwMode="auto">
            <a:xfrm>
              <a:off x="6648617" y="1980211"/>
              <a:ext cx="4831250" cy="21013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4F6A15-93B0-44A2-9E0A-F88B985805EB}"/>
                </a:ext>
              </a:extLst>
            </p:cNvPr>
            <p:cNvSpPr txBox="1"/>
            <p:nvPr/>
          </p:nvSpPr>
          <p:spPr>
            <a:xfrm>
              <a:off x="7036717" y="1759056"/>
              <a:ext cx="775164" cy="374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Node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559A04-2FAA-417D-A8E3-8D9EDBB64FE9}"/>
                </a:ext>
              </a:extLst>
            </p:cNvPr>
            <p:cNvSpPr/>
            <p:nvPr/>
          </p:nvSpPr>
          <p:spPr bwMode="auto">
            <a:xfrm>
              <a:off x="6656816" y="4303065"/>
              <a:ext cx="2310126" cy="6333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6394F8-39FD-48AA-BF27-69EAE385555D}"/>
                </a:ext>
              </a:extLst>
            </p:cNvPr>
            <p:cNvSpPr txBox="1"/>
            <p:nvPr/>
          </p:nvSpPr>
          <p:spPr>
            <a:xfrm>
              <a:off x="7424298" y="4437780"/>
              <a:ext cx="775164" cy="374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Node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E5B472-ACC8-4443-A201-A4E5519AF071}"/>
                </a:ext>
              </a:extLst>
            </p:cNvPr>
            <p:cNvSpPr/>
            <p:nvPr/>
          </p:nvSpPr>
          <p:spPr bwMode="auto">
            <a:xfrm>
              <a:off x="9169741" y="4303065"/>
              <a:ext cx="2310126" cy="63337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E002D2-4E70-4A7B-BF37-E67BFFE0B644}"/>
                </a:ext>
              </a:extLst>
            </p:cNvPr>
            <p:cNvSpPr txBox="1"/>
            <p:nvPr/>
          </p:nvSpPr>
          <p:spPr>
            <a:xfrm>
              <a:off x="9772419" y="4437779"/>
              <a:ext cx="910270" cy="3675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Node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877559F-AFF3-4E47-B6F0-787FD49A790E}"/>
                </a:ext>
              </a:extLst>
            </p:cNvPr>
            <p:cNvSpPr/>
            <p:nvPr/>
          </p:nvSpPr>
          <p:spPr bwMode="auto">
            <a:xfrm>
              <a:off x="6506783" y="1525711"/>
              <a:ext cx="5119480" cy="361155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E25113-BAE9-49F0-BCB7-ADF0DF0E7DD5}"/>
                </a:ext>
              </a:extLst>
            </p:cNvPr>
            <p:cNvSpPr txBox="1"/>
            <p:nvPr/>
          </p:nvSpPr>
          <p:spPr>
            <a:xfrm>
              <a:off x="6894883" y="1304556"/>
              <a:ext cx="821409" cy="374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/>
                <a:t>Pool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3BE25D8-A19E-4935-B33D-A4C67FD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2697" y="1698980"/>
              <a:ext cx="615675" cy="4919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FFCC3FC-3513-4464-BA75-ADFBDD2F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2697" y="4116818"/>
              <a:ext cx="615675" cy="4919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3BF5735-6CA7-44B2-B0D3-ADB8B2376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980" y="4136672"/>
              <a:ext cx="615675" cy="491920"/>
            </a:xfrm>
            <a:prstGeom prst="rect">
              <a:avLst/>
            </a:prstGeom>
          </p:spPr>
        </p:pic>
      </p:grpSp>
      <p:graphicFrame>
        <p:nvGraphicFramePr>
          <p:cNvPr id="24" name="Table Placeholder 9">
            <a:extLst>
              <a:ext uri="{FF2B5EF4-FFF2-40B4-BE49-F238E27FC236}">
                <a16:creationId xmlns:a16="http://schemas.microsoft.com/office/drawing/2014/main" id="{3CAE678B-573F-4F2C-81B1-D90EB8DF7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27472"/>
              </p:ext>
            </p:extLst>
          </p:nvPr>
        </p:nvGraphicFramePr>
        <p:xfrm>
          <a:off x="384338" y="1941225"/>
          <a:ext cx="5702635" cy="3683451"/>
        </p:xfrm>
        <a:graphic>
          <a:graphicData uri="http://schemas.openxmlformats.org/drawingml/2006/table">
            <a:tbl>
              <a:tblPr firstRow="1" bandRow="1">
                <a:solidFill>
                  <a:schemeClr val="accent1"/>
                </a:solidFill>
                <a:tableStyleId>{5C22544A-7EE6-4342-B048-85BDC9FD1C3A}</a:tableStyleId>
              </a:tblPr>
              <a:tblGrid>
                <a:gridCol w="1426848">
                  <a:extLst>
                    <a:ext uri="{9D8B030D-6E8A-4147-A177-3AD203B41FA5}">
                      <a16:colId xmlns:a16="http://schemas.microsoft.com/office/drawing/2014/main" val="503937480"/>
                    </a:ext>
                  </a:extLst>
                </a:gridCol>
                <a:gridCol w="4275787">
                  <a:extLst>
                    <a:ext uri="{9D8B030D-6E8A-4147-A177-3AD203B41FA5}">
                      <a16:colId xmlns:a16="http://schemas.microsoft.com/office/drawing/2014/main" val="308701744"/>
                    </a:ext>
                  </a:extLst>
                </a:gridCol>
              </a:tblGrid>
              <a:tr h="397506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+mj-lt"/>
                        </a:rPr>
                        <a:t>Term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628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+mj-lt"/>
                        </a:rPr>
                        <a:t>Description</a:t>
                      </a: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6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657189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Pools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1566"/>
                  </a:ext>
                </a:extLst>
              </a:tr>
              <a:tr h="657189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Nodes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21644"/>
                  </a:ext>
                </a:extLst>
              </a:tr>
              <a:tr h="657189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Pods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476776"/>
                  </a:ext>
                </a:extLst>
              </a:tr>
              <a:tr h="657189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Deployment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>
                        <a:solidFill>
                          <a:srgbClr val="1A1A1A"/>
                        </a:solidFill>
                        <a:effectLst/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189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Manifest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3982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32BEF5D-5B3F-43E1-A058-72C028653AF9}"/>
              </a:ext>
            </a:extLst>
          </p:cNvPr>
          <p:cNvSpPr/>
          <p:nvPr/>
        </p:nvSpPr>
        <p:spPr>
          <a:xfrm>
            <a:off x="1797891" y="2346800"/>
            <a:ext cx="4268621" cy="64382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r>
              <a:rPr lang="en-GB" dirty="0"/>
              <a:t>Groups of nodes with identical configurations.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DCF8A5-2437-4A93-8C1D-41483936B109}"/>
              </a:ext>
            </a:extLst>
          </p:cNvPr>
          <p:cNvSpPr/>
          <p:nvPr/>
        </p:nvSpPr>
        <p:spPr>
          <a:xfrm>
            <a:off x="1797891" y="3004327"/>
            <a:ext cx="4268621" cy="64382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r>
              <a:rPr lang="en-US">
                <a:solidFill>
                  <a:srgbClr val="1A1A1A"/>
                </a:solidFill>
                <a:latin typeface="Segoe UI" panose="020B0502040204020203" pitchFamily="34" charset="0"/>
              </a:rPr>
              <a:t>Individual VM running containerized applications.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BA7CD3-2290-40D1-8DD9-37A9C4AC3939}"/>
              </a:ext>
            </a:extLst>
          </p:cNvPr>
          <p:cNvSpPr/>
          <p:nvPr/>
        </p:nvSpPr>
        <p:spPr>
          <a:xfrm>
            <a:off x="1797891" y="3661854"/>
            <a:ext cx="4268621" cy="64382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defRPr/>
            </a:pPr>
            <a:r>
              <a:rPr lang="en-US" dirty="0">
                <a:solidFill>
                  <a:srgbClr val="1A1A1A"/>
                </a:solidFill>
                <a:latin typeface="Segoe UI" panose="020B0502040204020203" pitchFamily="34" charset="0"/>
              </a:rPr>
              <a:t>Single instance of an application. A pod can contain multiple containers.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3849AD-C82F-43A2-B03D-8B8683C47ADF}"/>
              </a:ext>
            </a:extLst>
          </p:cNvPr>
          <p:cNvSpPr/>
          <p:nvPr/>
        </p:nvSpPr>
        <p:spPr>
          <a:xfrm>
            <a:off x="1797891" y="4319381"/>
            <a:ext cx="4268621" cy="64382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defRPr/>
            </a:pPr>
            <a:r>
              <a:rPr lang="en-US">
                <a:solidFill>
                  <a:srgbClr val="1A1A1A"/>
                </a:solidFill>
                <a:latin typeface="Segoe UI" panose="020B0502040204020203" pitchFamily="34" charset="0"/>
              </a:rPr>
              <a:t>One or more identical pods managed by Kubernetes​.</a:t>
            </a:r>
            <a:endParaRPr lang="en-US">
              <a:solidFill>
                <a:srgbClr val="1A1A1A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6F07D-D073-4FC7-B03C-EAB7AC4AA68C}"/>
              </a:ext>
            </a:extLst>
          </p:cNvPr>
          <p:cNvSpPr/>
          <p:nvPr/>
        </p:nvSpPr>
        <p:spPr>
          <a:xfrm>
            <a:off x="1797891" y="4976907"/>
            <a:ext cx="4268621" cy="64382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r>
              <a:rPr lang="en-US">
                <a:solidFill>
                  <a:srgbClr val="1A1A1A"/>
                </a:solidFill>
                <a:latin typeface="Segoe UI" panose="020B0502040204020203" pitchFamily="34" charset="0"/>
              </a:rPr>
              <a:t>YAML file describing a deployment.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45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/>
      <p:bldP spid="40" grpId="0"/>
      <p:bldP spid="4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Deploy Kubernetes with AKS</a:t>
            </a:r>
          </a:p>
        </p:txBody>
      </p:sp>
    </p:spTree>
    <p:extLst>
      <p:ext uri="{BB962C8B-B14F-4D97-AF65-F5344CB8AC3E}">
        <p14:creationId xmlns:p14="http://schemas.microsoft.com/office/powerpoint/2010/main" val="15064705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Azure Container Instances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E4D33DB-EC0A-45E8-B3C3-41F687BE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2681-88E2-4075-AA78-4FEACD3F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Container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86A7B-4641-4C14-AE95-D093CB4F9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403" y="1458635"/>
            <a:ext cx="5753099" cy="4478149"/>
          </a:xfrm>
        </p:spPr>
        <p:txBody>
          <a:bodyPr/>
          <a:lstStyle/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PaaS Service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Fast startup times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Public IP connectivity and DNS name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Hypervisor-level security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Isolation features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Custom sizes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Persistent storage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Linux and Windows containers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Co-scheduled groups</a:t>
            </a:r>
          </a:p>
          <a:p>
            <a:pPr fontAlgn="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Virtual network deployment</a:t>
            </a:r>
          </a:p>
        </p:txBody>
      </p:sp>
      <p:pic>
        <p:nvPicPr>
          <p:cNvPr id="6" name="Picture 5" descr="A container (web server) is on a virtual machine in a virtual network. ">
            <a:extLst>
              <a:ext uri="{FF2B5EF4-FFF2-40B4-BE49-F238E27FC236}">
                <a16:creationId xmlns:a16="http://schemas.microsoft.com/office/drawing/2014/main" id="{14B8F9F9-75BF-417C-9D6A-B0405A5F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44" y="660909"/>
            <a:ext cx="4067909" cy="5166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F2BD2-D768-4D99-B343-091BFBE70CB6}"/>
              </a:ext>
            </a:extLst>
          </p:cNvPr>
          <p:cNvSpPr/>
          <p:nvPr/>
        </p:nvSpPr>
        <p:spPr>
          <a:xfrm>
            <a:off x="6836474" y="5827101"/>
            <a:ext cx="5161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  <a:cs typeface="Segoe UI Semilight"/>
              </a:rPr>
              <a:t>Fastest way to run a container in Azure without provisioning a VM</a:t>
            </a:r>
          </a:p>
        </p:txBody>
      </p:sp>
    </p:spTree>
    <p:extLst>
      <p:ext uri="{BB962C8B-B14F-4D97-AF65-F5344CB8AC3E}">
        <p14:creationId xmlns:p14="http://schemas.microsoft.com/office/powerpoint/2010/main" val="398672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FA3E-0F89-455C-B171-E3177C08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/>
              </a:rPr>
              <a:t>Container Groups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0ECCD-03E0-4055-8CD2-D05A006C2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570617"/>
            <a:ext cx="3365806" cy="430887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400" dirty="0">
                <a:latin typeface="+mj-lt"/>
              </a:rPr>
              <a:t>Top-level resource in Azure Container Instances.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A collection of containers that get scheduled on the same host.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The containers in the group share a lifecycle, resources, local network, and storage volumes.</a:t>
            </a:r>
            <a:endParaRPr lang="en-GB" sz="2400" dirty="0">
              <a:latin typeface="+mj-lt"/>
              <a:cs typeface="Segoe U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0C6AC9-8F24-43A7-80F3-86900418F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90242" y="1676508"/>
            <a:ext cx="8273212" cy="3809892"/>
            <a:chOff x="4090242" y="1676508"/>
            <a:chExt cx="8273212" cy="38098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8E37A4-3BA8-4A7A-A595-2BE9C8EA0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933184" y="3751084"/>
              <a:ext cx="1430270" cy="5123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32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cs typeface="Segoe UI Semibold"/>
                </a:rPr>
                <a:t>DNS Name &amp; </a:t>
              </a:r>
              <a:r>
                <a:rPr lang="en-US" sz="1632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cs typeface="Segoe UI"/>
                </a:rPr>
                <a:t>IP Address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56584B-2F7A-412F-AAF5-D7A75997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090242" y="1676508"/>
              <a:ext cx="8071724" cy="3809892"/>
              <a:chOff x="1923816" y="1505210"/>
              <a:chExt cx="7063949" cy="33342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11271D-CAD9-466E-BEDC-CB6764A30803}"/>
                  </a:ext>
                </a:extLst>
              </p:cNvPr>
              <p:cNvSpPr/>
              <p:nvPr/>
            </p:nvSpPr>
            <p:spPr bwMode="auto">
              <a:xfrm>
                <a:off x="1923816" y="1505210"/>
                <a:ext cx="5181249" cy="333421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24">
                    <a:solidFill>
                      <a:schemeClr val="tx1"/>
                    </a:solidFill>
                    <a:latin typeface="+mj-lt"/>
                  </a:rPr>
                  <a:t>Container Group</a:t>
                </a:r>
                <a:endParaRPr lang="en-IN" sz="1224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01C6848-0B5F-4D53-967E-38EE78CE072C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6104162" y="2605857"/>
                <a:ext cx="1000903" cy="252355"/>
              </a:xfrm>
              <a:prstGeom prst="line">
                <a:avLst/>
              </a:prstGeom>
              <a:ln w="76200">
                <a:solidFill>
                  <a:srgbClr val="D73B02"/>
                </a:solidFill>
                <a:prstDash val="solid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36D7178-BA09-4864-BA10-BA4C9FF7D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5065" y="2863791"/>
                <a:ext cx="1070413" cy="5578"/>
              </a:xfrm>
              <a:prstGeom prst="line">
                <a:avLst/>
              </a:prstGeom>
              <a:ln w="76200">
                <a:solidFill>
                  <a:srgbClr val="D73B02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A76107-B812-4D80-9648-613A8652EB72}"/>
                  </a:ext>
                </a:extLst>
              </p:cNvPr>
              <p:cNvSpPr txBox="1"/>
              <p:nvPr/>
            </p:nvSpPr>
            <p:spPr>
              <a:xfrm>
                <a:off x="7273504" y="2535284"/>
                <a:ext cx="173124" cy="1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1224">
                    <a:latin typeface="Segoe UI Semibold"/>
                    <a:cs typeface="Segoe UI Semibold"/>
                  </a:rPr>
                  <a:t>80</a:t>
                </a:r>
                <a:endPara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cs typeface="Segoe UI Semibold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E022EF-F32A-4BB1-8D63-024D7285E2FB}"/>
                  </a:ext>
                </a:extLst>
              </p:cNvPr>
              <p:cNvSpPr txBox="1"/>
              <p:nvPr/>
            </p:nvSpPr>
            <p:spPr>
              <a:xfrm>
                <a:off x="6239488" y="3548930"/>
                <a:ext cx="325410" cy="1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1224">
                    <a:latin typeface="Segoe UI Semibold"/>
                    <a:cs typeface="Segoe UI Semibold"/>
                  </a:rPr>
                  <a:t>1433</a:t>
                </a:r>
                <a:endPara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cs typeface="Segoe UI Semibold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920F6B-528F-499B-9BAB-665E07264A5E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 flipV="1">
                <a:off x="4062375" y="3942471"/>
                <a:ext cx="2252255" cy="5579"/>
              </a:xfrm>
              <a:prstGeom prst="line">
                <a:avLst/>
              </a:prstGeom>
              <a:ln w="76200">
                <a:solidFill>
                  <a:srgbClr val="D73B02"/>
                </a:solidFill>
                <a:prstDash val="solid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333ED83-056F-4878-B1E2-A1389BA88CC5}"/>
                  </a:ext>
                </a:extLst>
              </p:cNvPr>
              <p:cNvSpPr/>
              <p:nvPr/>
            </p:nvSpPr>
            <p:spPr bwMode="auto">
              <a:xfrm>
                <a:off x="4341280" y="3452080"/>
                <a:ext cx="1779505" cy="1174122"/>
              </a:xfrm>
              <a:prstGeom prst="roundRect">
                <a:avLst>
                  <a:gd name="adj" fmla="val 8305"/>
                </a:avLst>
              </a:prstGeom>
              <a:solidFill>
                <a:schemeClr val="bg1"/>
              </a:solidFill>
              <a:ln w="38100">
                <a:solidFill>
                  <a:srgbClr val="00188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4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C46CB-0616-4CC7-9A92-0D78B34DC11A}"/>
                  </a:ext>
                </a:extLst>
              </p:cNvPr>
              <p:cNvSpPr txBox="1"/>
              <p:nvPr/>
            </p:nvSpPr>
            <p:spPr>
              <a:xfrm>
                <a:off x="4826527" y="4180165"/>
                <a:ext cx="694101" cy="1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1224">
                    <a:latin typeface="+mj-lt"/>
                  </a:rPr>
                  <a:t>Container</a:t>
                </a:r>
                <a:endParaRPr lang="en-IN" sz="1224">
                  <a:latin typeface="+mj-lt"/>
                  <a:cs typeface="Segoe UI Semibold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B7DD4B0-1E44-4BFE-8597-F6B46877F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209467" y="3538893"/>
                <a:ext cx="852908" cy="81831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3DDDC2-B69D-4C6A-B329-581F777F66C0}"/>
                  </a:ext>
                </a:extLst>
              </p:cNvPr>
              <p:cNvSpPr txBox="1"/>
              <p:nvPr/>
            </p:nvSpPr>
            <p:spPr>
              <a:xfrm>
                <a:off x="3191741" y="4414190"/>
                <a:ext cx="808106" cy="1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1224">
                    <a:latin typeface="Segoe UI Semibold"/>
                    <a:cs typeface="Segoe UI Semibold"/>
                  </a:rPr>
                  <a:t>Azure Files </a:t>
                </a:r>
                <a:endParaRPr lang="en-IN" sz="1224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 Semibold"/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6F354B8-8B44-4BF0-BD1F-4E6F0491E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108186" y="2422266"/>
                <a:ext cx="879579" cy="843903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1D71DD0-20EA-472C-970D-E9AFA349AA33}"/>
                  </a:ext>
                </a:extLst>
              </p:cNvPr>
              <p:cNvSpPr/>
              <p:nvPr/>
            </p:nvSpPr>
            <p:spPr bwMode="auto">
              <a:xfrm>
                <a:off x="3744740" y="1945546"/>
                <a:ext cx="2359422" cy="1320621"/>
              </a:xfrm>
              <a:prstGeom prst="roundRect">
                <a:avLst>
                  <a:gd name="adj" fmla="val 8305"/>
                </a:avLst>
              </a:prstGeom>
              <a:solidFill>
                <a:schemeClr val="bg1"/>
              </a:solidFill>
              <a:ln w="38100">
                <a:solidFill>
                  <a:srgbClr val="00188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A122FC-F259-4EF8-8BCF-450A7C066877}"/>
                  </a:ext>
                </a:extLst>
              </p:cNvPr>
              <p:cNvSpPr txBox="1"/>
              <p:nvPr/>
            </p:nvSpPr>
            <p:spPr>
              <a:xfrm>
                <a:off x="3989194" y="2938926"/>
                <a:ext cx="694101" cy="1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1224">
                    <a:latin typeface="+mj-lt"/>
                  </a:rPr>
                  <a:t>Container</a:t>
                </a:r>
                <a:endPara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44089-7F6E-46BF-BE31-5CC9381D1831}"/>
                  </a:ext>
                </a:extLst>
              </p:cNvPr>
              <p:cNvSpPr txBox="1"/>
              <p:nvPr/>
            </p:nvSpPr>
            <p:spPr>
              <a:xfrm>
                <a:off x="5324859" y="2952129"/>
                <a:ext cx="376387" cy="188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224">
                    <a:latin typeface="+mj-lt"/>
                  </a:rPr>
                  <a:t>Web</a:t>
                </a:r>
                <a:endPara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bold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39AC7EA-10A4-46E7-A061-CB73A8E11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174477" y="2209380"/>
                <a:ext cx="636447" cy="61063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C2F5C51-9AAC-433A-A6F6-678DCCF85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990140" y="2112513"/>
                <a:ext cx="747561" cy="71724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FDC314-86AC-4683-811C-A2650E86A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4925929" y="3569680"/>
                <a:ext cx="610206" cy="585456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0F8DD11-661C-4C76-8524-97DF52C3803D}"/>
                  </a:ext>
                </a:extLst>
              </p:cNvPr>
              <p:cNvCxnSpPr>
                <a:cxnSpLocks/>
                <a:stCxn id="19" idx="3"/>
                <a:endCxn id="6" idx="1"/>
              </p:cNvCxnSpPr>
              <p:nvPr/>
            </p:nvCxnSpPr>
            <p:spPr>
              <a:xfrm>
                <a:off x="3244224" y="2597188"/>
                <a:ext cx="500516" cy="8669"/>
              </a:xfrm>
              <a:prstGeom prst="line">
                <a:avLst/>
              </a:prstGeom>
              <a:ln w="76200">
                <a:solidFill>
                  <a:srgbClr val="D73B02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35">
                <a:extLst>
                  <a:ext uri="{FF2B5EF4-FFF2-40B4-BE49-F238E27FC236}">
                    <a16:creationId xmlns:a16="http://schemas.microsoft.com/office/drawing/2014/main" id="{17BDE563-76F2-4C21-99D1-5D3BC020B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391316" y="2188031"/>
                <a:ext cx="852908" cy="81831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E76B31-C945-4BF1-9A11-CD005346C904}"/>
                  </a:ext>
                </a:extLst>
              </p:cNvPr>
              <p:cNvSpPr txBox="1"/>
              <p:nvPr/>
            </p:nvSpPr>
            <p:spPr>
              <a:xfrm>
                <a:off x="2373590" y="3063328"/>
                <a:ext cx="920995" cy="188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224">
                    <a:latin typeface="Segoe UI Semibold"/>
                    <a:cs typeface="Segoe UI Semibold"/>
                  </a:rPr>
                  <a:t>Azure Files </a:t>
                </a:r>
                <a:endParaRPr lang="en-IN" sz="1224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842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Custom</PresentationFormat>
  <Paragraphs>94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Dynamics 365</vt:lpstr>
      <vt:lpstr>Office 365 PPT Template - 2017</vt:lpstr>
      <vt:lpstr>Module 13:  Implement Container-Based Applications</vt:lpstr>
      <vt:lpstr>Learning Objectives</vt:lpstr>
      <vt:lpstr> Configure Azure Kubernetes Service</vt:lpstr>
      <vt:lpstr>Azure Kubernetes Service (AKS) </vt:lpstr>
      <vt:lpstr>AKS Terminology</vt:lpstr>
      <vt:lpstr>Demonstration: Deploy Kubernetes with AKS</vt:lpstr>
      <vt:lpstr> Azure Container Instances</vt:lpstr>
      <vt:lpstr>Azure Container Instances</vt:lpstr>
      <vt:lpstr>Container Groups</vt:lpstr>
      <vt:lpstr>Demonstration: Run Azure Container Instances</vt:lpstr>
      <vt:lpstr>Module 13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2020-10-22T18:53:34Z</dcterms:created>
  <dcterms:modified xsi:type="dcterms:W3CDTF">2021-07-16T14:35:14Z</dcterms:modified>
</cp:coreProperties>
</file>